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5" r:id="rId6"/>
    <p:sldId id="260" r:id="rId7"/>
    <p:sldId id="263" r:id="rId8"/>
    <p:sldId id="264" r:id="rId9"/>
    <p:sldId id="266" r:id="rId10"/>
    <p:sldId id="267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63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AA4C0-F850-4930-9927-941BECD52C91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8792E-5C5D-49BA-8DD1-E13CE8DD0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718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*</a:t>
            </a:r>
            <a:r>
              <a:rPr lang="en-US" altLang="zh-CN" dirty="0">
                <a:effectLst/>
              </a:rPr>
              <a:t>J. </a:t>
            </a:r>
            <a:r>
              <a:rPr lang="en-US" altLang="zh-CN" dirty="0" err="1">
                <a:effectLst/>
              </a:rPr>
              <a:t>Heer</a:t>
            </a:r>
            <a:r>
              <a:rPr lang="en-US" altLang="zh-CN" dirty="0">
                <a:effectLst/>
              </a:rPr>
              <a:t> and M. Bostock, “Declarative Language Design for Interactive Visualization,” </a:t>
            </a:r>
            <a:r>
              <a:rPr lang="en-US" altLang="zh-CN" i="1" dirty="0">
                <a:effectLst/>
              </a:rPr>
              <a:t>IEEE Trans. Vis. </a:t>
            </a:r>
            <a:r>
              <a:rPr lang="en-US" altLang="zh-CN" i="1" dirty="0" err="1">
                <a:effectLst/>
              </a:rPr>
              <a:t>Comput</a:t>
            </a:r>
            <a:r>
              <a:rPr lang="en-US" altLang="zh-CN" i="1" dirty="0">
                <a:effectLst/>
              </a:rPr>
              <a:t>. Graph.</a:t>
            </a:r>
            <a:r>
              <a:rPr lang="en-US" altLang="zh-CN" dirty="0">
                <a:effectLst/>
              </a:rPr>
              <a:t>, vol. 16, no. 6, pp. 1149–1156, 2010.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8792E-5C5D-49BA-8DD1-E13CE8DD0E0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109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8792E-5C5D-49BA-8DD1-E13CE8DD0E0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894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365829-1B07-4382-97F4-2D72383192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DEC48C5-3C5F-43A3-A7A6-1D60C7B47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A5F743-A1F9-452C-8B4C-315950072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00A5-DF17-4C86-AF86-0146459B9678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15FE9C-A160-4BAC-A8AC-0697438EB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0D693B-4A45-47B2-865E-5A057D2BA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9F0-0C7E-4C1C-8544-46F0502164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792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CDDC24-68D4-4475-B55F-831CEAE65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ED2A4D2-6071-4D16-87B7-7C9925CB1A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8F1D73-DCFA-44EF-B2A6-F6D6410B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00A5-DF17-4C86-AF86-0146459B9678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03B92E8-EC3E-4339-85EC-A6CD93F1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54520A-1FE4-4E04-8F0A-6273FD484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9F0-0C7E-4C1C-8544-46F0502164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198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F3C524A-EDD0-4858-AFB2-4B33C4B3D6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B907316-6322-494A-9E9C-D8EEB33A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09E668-94AA-4FAC-8A8C-0031D4061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00A5-DF17-4C86-AF86-0146459B9678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BAFE54-6B15-49F2-982B-2F0B34EEE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C1ACC0C-E8B8-410A-96FB-511EB37E3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9F0-0C7E-4C1C-8544-46F0502164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83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60D7F3-6A99-4126-AB9E-20C5B184E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F671438-1691-428E-9250-7102CE51B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1CF244A-6029-4B8E-A8DB-483B2F47E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00A5-DF17-4C86-AF86-0146459B9678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34D3FE-3B78-46C3-A483-136133DCA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F65592-8193-4299-918D-87DBA4701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9F0-0C7E-4C1C-8544-46F0502164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386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DD794C-C675-419D-B8C7-FE80AD2ED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6102E5A-520D-4FD8-91D3-B91B6587A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C7C17C-5DEB-4361-B174-F8F5098AB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00A5-DF17-4C86-AF86-0146459B9678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0EDE32-F097-4EE1-AC49-BF4377098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19F2B8-CE19-4776-818C-FBD93D82D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9F0-0C7E-4C1C-8544-46F0502164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56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4D7B38-E079-48DF-B9C2-48EE2BD07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E283AD-8B4E-41BD-B4D5-A6F09FC7A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2B34E0E-F034-4257-A2BA-DB0971137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822BC51-861A-4063-9065-83B57BDF1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00A5-DF17-4C86-AF86-0146459B9678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F519AE2-BC67-4AE1-BB84-C8AB96CF2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62D44F0-A0B5-4569-B20C-5A6A925F7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9F0-0C7E-4C1C-8544-46F0502164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856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42A08B-A999-4845-9148-960E8B691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5CE4447-795A-488A-89BD-C13A98D9D9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7325BE-E5B7-4F6A-A2D4-4ABE0FB5C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0954552-8350-4541-BD9B-FED6EA74CA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058195C-3F53-4510-AFAA-A0664BC4C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1ABE31E-169F-4399-B6D3-07CD7573C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00A5-DF17-4C86-AF86-0146459B9678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AF378BA-336B-427B-BE0F-3148CF523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434755C-F7FA-4DCF-B81F-13A6AFE1A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9F0-0C7E-4C1C-8544-46F0502164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24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CAF739-DEAE-4F2F-BC24-3ED7F8A89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61B3563-F1CE-4CDD-93C8-6C5B1BE5D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00A5-DF17-4C86-AF86-0146459B9678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349CCC8-4A24-4C5C-822B-208561CD5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BD37ABD-3170-459C-9474-AB92A6ABF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9F0-0C7E-4C1C-8544-46F0502164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451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F9846BA-3EEE-44A0-8A3A-1E7230DC5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00A5-DF17-4C86-AF86-0146459B9678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6106A65-DE87-49B8-A2F9-AE51B45A7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939C80A-CE91-42BE-B512-F9D9443C0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9F0-0C7E-4C1C-8544-46F0502164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303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51B574-72FE-4343-B0FE-BE77C65A4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B949542-57D8-4374-8C45-375DB7DF8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6EF6656-911A-4674-83B8-CA4D537800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405AC44-8628-40DF-98E3-D21F89B21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00A5-DF17-4C86-AF86-0146459B9678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FD905F6-60DF-4532-AE6F-CED9430FC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C953C55-5B7A-4653-BE4C-4BB17D721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9F0-0C7E-4C1C-8544-46F0502164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764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F2D483-E9F6-4625-9CFD-AF14D4F54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EBB7DD2-A938-4B3C-9C42-75CF37FBBB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D64C222-A6E4-4D64-B8CF-5431F5736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77D6F1A-1A67-4D38-BF35-AEFA61017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00A5-DF17-4C86-AF86-0146459B9678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8AB5237-1608-411D-96E4-B8E1FF821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D40F33-813F-4A68-B9FC-850AF15E9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9F0-0C7E-4C1C-8544-46F0502164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740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987FE8F-9AF6-40DD-80FA-21D454778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DECD17F-D3ED-4654-AC28-046B2B0321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C1A34E-6477-4E0D-8C66-64C66D3512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200A5-DF17-4C86-AF86-0146459B9678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78C634-002A-429B-8E38-E93A89A72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0FB7A2-ACA2-44D4-91C4-3A4634AC1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9F0-0C7E-4C1C-8544-46F0502164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174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33F96B-A696-4437-B612-C6F4C93D21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VisComposer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982D23D-371B-4752-98F9-7F356CCB10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Direction of refinement – Ideas</a:t>
            </a:r>
          </a:p>
          <a:p>
            <a:r>
              <a:rPr lang="en-US" altLang="zh-CN" dirty="0"/>
              <a:t>MEI Honghui</a:t>
            </a:r>
          </a:p>
          <a:p>
            <a:r>
              <a:rPr lang="en-US" altLang="zh-CN" dirty="0"/>
              <a:t>2017/7/1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0601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03EB0C-DB6B-47C2-8878-860716DA3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Enhance Programmability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69BD9EC-4CA1-467F-945B-CE3F110768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???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3365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72B370-6794-4E24-81A1-A800EE88A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WHAT has been done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7DB3D9-EEEA-4A19-9FDA-1451CD5C4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altLang="zh-CN" dirty="0"/>
              <a:t>An IDE: VisComposer</a:t>
            </a:r>
          </a:p>
          <a:p>
            <a:pPr lvl="1"/>
            <a:r>
              <a:rPr lang="en-US" altLang="zh-CN" dirty="0"/>
              <a:t>Interactive design environment with real-time evaluation</a:t>
            </a:r>
          </a:p>
          <a:p>
            <a:pPr lvl="1"/>
            <a:r>
              <a:rPr lang="en-US" altLang="zh-CN" dirty="0"/>
              <a:t>Scenegraph</a:t>
            </a:r>
          </a:p>
          <a:p>
            <a:pPr lvl="2"/>
            <a:r>
              <a:rPr lang="en-US" altLang="zh-CN" dirty="0"/>
              <a:t>Tree-structure visual representation</a:t>
            </a:r>
          </a:p>
          <a:p>
            <a:pPr lvl="2"/>
            <a:r>
              <a:rPr lang="en-US" altLang="zh-CN" dirty="0"/>
              <a:t>Nodes are surrogate objects for display and modification of visual specifications</a:t>
            </a:r>
          </a:p>
          <a:p>
            <a:pPr lvl="1"/>
            <a:r>
              <a:rPr lang="en-US" altLang="zh-CN" dirty="0"/>
              <a:t>Workflow</a:t>
            </a:r>
          </a:p>
          <a:p>
            <a:pPr lvl="2"/>
            <a:r>
              <a:rPr lang="en-US" altLang="zh-CN" dirty="0"/>
              <a:t>Node-link dataflow system</a:t>
            </a:r>
          </a:p>
          <a:p>
            <a:pPr lvl="2"/>
            <a:r>
              <a:rPr lang="en-US" altLang="zh-CN" dirty="0"/>
              <a:t>Drag-n-drop to apply visual binding</a:t>
            </a:r>
          </a:p>
          <a:p>
            <a:pPr lvl="1"/>
            <a:r>
              <a:rPr lang="en-US" altLang="zh-CN" dirty="0"/>
              <a:t>Code injection</a:t>
            </a:r>
          </a:p>
          <a:p>
            <a:pPr lvl="2"/>
            <a:r>
              <a:rPr lang="en-US" altLang="zh-CN" dirty="0"/>
              <a:t>scenegraph and workflows are translated into JavaScript codes before running by </a:t>
            </a:r>
            <a:r>
              <a:rPr lang="en-US" altLang="zh-CN" dirty="0" err="1">
                <a:latin typeface="Consolas" panose="020B0609020204030204" pitchFamily="49" charset="0"/>
              </a:rPr>
              <a:t>eval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945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43E71C-F200-477C-92AF-060F74DB4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Potential refinements of paper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CCCEA4-B2B4-4E44-86FE-F0C5DEE0E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 more solid composition model</a:t>
            </a:r>
          </a:p>
          <a:p>
            <a:pPr lvl="1"/>
            <a:r>
              <a:rPr lang="en-US" altLang="zh-CN" dirty="0"/>
              <a:t>A top-down layering model</a:t>
            </a:r>
          </a:p>
          <a:p>
            <a:pPr lvl="1"/>
            <a:r>
              <a:rPr lang="en-US" altLang="zh-CN" dirty="0"/>
              <a:t>Related to Tamara’s </a:t>
            </a:r>
            <a:r>
              <a:rPr lang="en-US" altLang="zh-CN" i="1" dirty="0"/>
              <a:t>Nested Process Model</a:t>
            </a:r>
          </a:p>
          <a:p>
            <a:pPr lvl="1"/>
            <a:r>
              <a:rPr lang="en-US" altLang="zh-CN" dirty="0"/>
              <a:t>Implement a progressive-multi-level design and creation process</a:t>
            </a:r>
          </a:p>
          <a:p>
            <a:r>
              <a:rPr lang="en-US" altLang="zh-CN" dirty="0"/>
              <a:t>Mechanism to enhance programmability</a:t>
            </a:r>
          </a:p>
          <a:p>
            <a:pPr lvl="1"/>
            <a:r>
              <a:rPr lang="en-US" altLang="zh-CN" dirty="0"/>
              <a:t>Writing code</a:t>
            </a:r>
          </a:p>
          <a:p>
            <a:pPr lvl="1"/>
            <a:r>
              <a:rPr lang="en-US" altLang="zh-CN" dirty="0"/>
              <a:t>Evaluating code</a:t>
            </a:r>
          </a:p>
          <a:p>
            <a:pPr lvl="2"/>
            <a:r>
              <a:rPr lang="en-US" altLang="zh-CN" dirty="0"/>
              <a:t>Highlight relations among data, visual structure, codes, and graphical objects</a:t>
            </a:r>
          </a:p>
          <a:p>
            <a:pPr lvl="2"/>
            <a:r>
              <a:rPr lang="en-US" altLang="zh-CN" dirty="0"/>
              <a:t>Audition and interactive/iterative pruning</a:t>
            </a:r>
          </a:p>
          <a:p>
            <a:r>
              <a:rPr lang="en-US" altLang="zh-CN" dirty="0"/>
              <a:t>More detailed evaluation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6510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E9B4E6-1129-4158-ADDD-5D85C6769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Top-down layering model</a:t>
            </a:r>
            <a:endParaRPr lang="zh-CN" altLang="en-US" dirty="0"/>
          </a:p>
        </p:txBody>
      </p:sp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11222F0D-5231-4E6F-BEF7-A366CA574DC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31" y="1794112"/>
            <a:ext cx="9364870" cy="1512689"/>
          </a:xfrm>
          <a:prstGeom prst="rect">
            <a:avLst/>
          </a:prstGeom>
        </p:spPr>
      </p:pic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28B8178-5339-4297-853A-2B3DD813D1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36487" y="3215862"/>
            <a:ext cx="10417313" cy="3392556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Scenegraph </a:t>
            </a:r>
            <a:r>
              <a:rPr lang="en-US" altLang="zh-CN" dirty="0">
                <a:sym typeface="Wingdings" panose="05000000000000000000" pitchFamily="2" charset="2"/>
              </a:rPr>
              <a:t> </a:t>
            </a:r>
            <a:r>
              <a:rPr lang="en-US" altLang="zh-CN" dirty="0"/>
              <a:t>workflow </a:t>
            </a:r>
            <a:r>
              <a:rPr lang="en-US" altLang="zh-CN" dirty="0">
                <a:sym typeface="Wingdings" panose="05000000000000000000" pitchFamily="2" charset="2"/>
              </a:rPr>
              <a:t> </a:t>
            </a:r>
            <a:r>
              <a:rPr lang="en-US" altLang="zh-CN" dirty="0"/>
              <a:t>module </a:t>
            </a:r>
            <a:r>
              <a:rPr lang="en-US" altLang="zh-CN" dirty="0">
                <a:sym typeface="Wingdings" panose="05000000000000000000" pitchFamily="2" charset="2"/>
              </a:rPr>
              <a:t> </a:t>
            </a:r>
            <a:r>
              <a:rPr lang="en-US" altLang="zh-CN" dirty="0"/>
              <a:t>code </a:t>
            </a:r>
          </a:p>
          <a:p>
            <a:r>
              <a:rPr lang="en-US" altLang="zh-CN" dirty="0"/>
              <a:t>Each level has a complete functionality </a:t>
            </a:r>
          </a:p>
          <a:p>
            <a:r>
              <a:rPr lang="en-US" altLang="zh-CN" dirty="0"/>
              <a:t>To be an analogy</a:t>
            </a:r>
          </a:p>
          <a:p>
            <a:pPr lvl="1"/>
            <a:r>
              <a:rPr lang="en-US" altLang="zh-CN" dirty="0"/>
              <a:t>Scenegraph: charting software (what the result may be)</a:t>
            </a:r>
          </a:p>
          <a:p>
            <a:pPr lvl="1"/>
            <a:r>
              <a:rPr lang="en-US" altLang="zh-CN" dirty="0"/>
              <a:t>Workflow: declarative language (what the result should be)</a:t>
            </a:r>
          </a:p>
          <a:p>
            <a:pPr lvl="1"/>
            <a:r>
              <a:rPr lang="en-US" altLang="zh-CN" dirty="0"/>
              <a:t>Module: graphical library (how the result should be computed)</a:t>
            </a:r>
          </a:p>
          <a:p>
            <a:pPr marL="0" indent="0">
              <a:buNone/>
            </a:pPr>
            <a:r>
              <a:rPr lang="en-US" altLang="zh-CN" sz="2400" dirty="0"/>
              <a:t>P.S. Declarative languages </a:t>
            </a:r>
            <a:r>
              <a:rPr lang="en-US" altLang="zh-CN" sz="2400" i="1" dirty="0"/>
              <a:t>“specify what the results of a computation should be rather than how the results should be computed”</a:t>
            </a:r>
            <a:r>
              <a:rPr lang="en-US" altLang="zh-CN" sz="2400" dirty="0"/>
              <a:t> 	- Jeffrey </a:t>
            </a:r>
            <a:r>
              <a:rPr lang="en-US" altLang="zh-CN" sz="2400" dirty="0" err="1"/>
              <a:t>Heer</a:t>
            </a:r>
            <a:r>
              <a:rPr lang="en-US" altLang="zh-CN" sz="2400" dirty="0"/>
              <a:t> et.al.</a:t>
            </a:r>
            <a:r>
              <a:rPr lang="en-US" altLang="zh-CN" sz="2400" baseline="30000" dirty="0"/>
              <a:t>*</a:t>
            </a:r>
            <a:endParaRPr lang="zh-CN" altLang="en-US" sz="2400" i="1" baseline="30000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3699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DDAA37-1504-455A-8AAD-CEFE17EEE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CN"/>
              <a:t>Top-down layering model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F5BB2374-257A-430F-A2E0-8CBB5C7255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774636" cy="4351338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dirty="0"/>
              <a:t>Node-link graph</a:t>
            </a:r>
          </a:p>
          <a:p>
            <a:r>
              <a:rPr lang="en-US" altLang="zh-CN" dirty="0"/>
              <a:t>Data: hierarchical (JSON)</a:t>
            </a:r>
          </a:p>
          <a:p>
            <a:pPr lvl="1"/>
            <a:r>
              <a:rPr lang="en-US" altLang="zh-CN" sz="2200" dirty="0">
                <a:solidFill>
                  <a:srgbClr val="800000"/>
                </a:solidFill>
                <a:latin typeface="Courier New" panose="02070309020205020404" pitchFamily="49" charset="0"/>
              </a:rPr>
              <a:t>"nodes"</a:t>
            </a:r>
            <a:r>
              <a:rPr lang="en-US" altLang="zh-CN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:[</a:t>
            </a:r>
            <a:r>
              <a:rPr lang="en-US" altLang="zh-CN" sz="2200" b="1" dirty="0">
                <a:solidFill>
                  <a:srgbClr val="8000FF"/>
                </a:solidFill>
                <a:effectLst/>
                <a:latin typeface="Courier New" panose="02070309020205020404" pitchFamily="49" charset="0"/>
              </a:rPr>
              <a:t>]</a:t>
            </a:r>
            <a:endParaRPr lang="en-US" altLang="zh-CN" sz="22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lvl="2"/>
            <a:r>
              <a:rPr lang="en-US" altLang="zh-CN" sz="1800" b="1" dirty="0">
                <a:solidFill>
                  <a:srgbClr val="8000FF"/>
                </a:solidFill>
                <a:latin typeface="Courier New" panose="02070309020205020404" pitchFamily="49" charset="0"/>
              </a:rPr>
              <a:t>{</a:t>
            </a:r>
            <a:r>
              <a:rPr lang="en-US" altLang="zh-CN" sz="1800" dirty="0">
                <a:solidFill>
                  <a:srgbClr val="800000"/>
                </a:solidFill>
                <a:latin typeface="Courier New" panose="02070309020205020404" pitchFamily="49" charset="0"/>
              </a:rPr>
              <a:t>"name"</a:t>
            </a:r>
            <a:r>
              <a:rPr lang="en-US" altLang="zh-CN" sz="1800" b="1" dirty="0">
                <a:solidFill>
                  <a:srgbClr val="8000FF"/>
                </a:solidFill>
                <a:latin typeface="Courier New" panose="02070309020205020404" pitchFamily="49" charset="0"/>
              </a:rPr>
              <a:t>:</a:t>
            </a:r>
            <a:r>
              <a:rPr lang="en-US" altLang="zh-CN" sz="1800" dirty="0">
                <a:solidFill>
                  <a:srgbClr val="800000"/>
                </a:solidFill>
                <a:latin typeface="Courier New" panose="02070309020205020404" pitchFamily="49" charset="0"/>
              </a:rPr>
              <a:t>"Myriel"</a:t>
            </a:r>
            <a:r>
              <a:rPr lang="en-US" altLang="zh-CN" sz="1800" b="1" dirty="0">
                <a:solidFill>
                  <a:srgbClr val="8000FF"/>
                </a:solidFill>
                <a:latin typeface="Courier New" panose="02070309020205020404" pitchFamily="49" charset="0"/>
              </a:rPr>
              <a:t>,</a:t>
            </a:r>
            <a:r>
              <a:rPr lang="en-US" altLang="zh-CN" sz="1800" dirty="0">
                <a:solidFill>
                  <a:srgbClr val="800000"/>
                </a:solidFill>
                <a:latin typeface="Courier New" panose="02070309020205020404" pitchFamily="49" charset="0"/>
              </a:rPr>
              <a:t>"group"</a:t>
            </a:r>
            <a:r>
              <a:rPr lang="en-US" altLang="zh-CN" sz="1800" b="1" dirty="0">
                <a:solidFill>
                  <a:srgbClr val="8000FF"/>
                </a:solidFill>
                <a:latin typeface="Courier New" panose="02070309020205020404" pitchFamily="49" charset="0"/>
              </a:rPr>
              <a:t>:</a:t>
            </a:r>
            <a:r>
              <a:rPr lang="en-US" altLang="zh-CN" sz="1800" dirty="0">
                <a:solidFill>
                  <a:srgbClr val="FF8000"/>
                </a:solidFill>
                <a:latin typeface="Courier New" panose="02070309020205020404" pitchFamily="49" charset="0"/>
              </a:rPr>
              <a:t>1</a:t>
            </a:r>
            <a:r>
              <a:rPr lang="en-US" altLang="zh-CN" sz="1800" b="1" dirty="0">
                <a:solidFill>
                  <a:srgbClr val="8000FF"/>
                </a:solidFill>
                <a:latin typeface="Courier New" panose="02070309020205020404" pitchFamily="49" charset="0"/>
              </a:rPr>
              <a:t>}</a:t>
            </a:r>
            <a:endParaRPr lang="en-US" altLang="zh-CN" sz="1800" b="1" dirty="0">
              <a:solidFill>
                <a:srgbClr val="8000FF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en-US" altLang="zh-CN" sz="2200" dirty="0">
                <a:solidFill>
                  <a:srgbClr val="800000"/>
                </a:solidFill>
                <a:latin typeface="Courier New" panose="02070309020205020404" pitchFamily="49" charset="0"/>
              </a:rPr>
              <a:t>"links"</a:t>
            </a:r>
            <a:r>
              <a:rPr lang="en-US" altLang="zh-CN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:[</a:t>
            </a:r>
            <a:r>
              <a:rPr lang="en-US" altLang="zh-CN" sz="2200" b="1" dirty="0">
                <a:solidFill>
                  <a:srgbClr val="8000FF"/>
                </a:solidFill>
                <a:effectLst/>
                <a:latin typeface="Courier New" panose="02070309020205020404" pitchFamily="49" charset="0"/>
              </a:rPr>
              <a:t>]</a:t>
            </a:r>
            <a:endParaRPr lang="en-US" altLang="zh-CN" sz="22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lvl="2"/>
            <a:r>
              <a:rPr lang="en-US" altLang="zh-CN" sz="1800" b="1" dirty="0">
                <a:solidFill>
                  <a:srgbClr val="8000FF"/>
                </a:solidFill>
                <a:latin typeface="Courier New" panose="02070309020205020404" pitchFamily="49" charset="0"/>
              </a:rPr>
              <a:t>{</a:t>
            </a:r>
            <a:r>
              <a:rPr lang="en-US" altLang="zh-CN" sz="1800" dirty="0">
                <a:solidFill>
                  <a:srgbClr val="800000"/>
                </a:solidFill>
                <a:latin typeface="Courier New" panose="02070309020205020404" pitchFamily="49" charset="0"/>
              </a:rPr>
              <a:t>"source"</a:t>
            </a:r>
            <a:r>
              <a:rPr lang="en-US" altLang="zh-CN" sz="1800" b="1" dirty="0">
                <a:solidFill>
                  <a:srgbClr val="8000FF"/>
                </a:solidFill>
                <a:latin typeface="Courier New" panose="02070309020205020404" pitchFamily="49" charset="0"/>
              </a:rPr>
              <a:t>:</a:t>
            </a:r>
            <a:r>
              <a:rPr lang="en-US" altLang="zh-CN" sz="1800" dirty="0">
                <a:solidFill>
                  <a:srgbClr val="FF8000"/>
                </a:solidFill>
                <a:latin typeface="Courier New" panose="02070309020205020404" pitchFamily="49" charset="0"/>
              </a:rPr>
              <a:t>1</a:t>
            </a:r>
            <a:r>
              <a:rPr lang="en-US" altLang="zh-CN" sz="1800" b="1" dirty="0">
                <a:solidFill>
                  <a:srgbClr val="8000FF"/>
                </a:solidFill>
                <a:latin typeface="Courier New" panose="02070309020205020404" pitchFamily="49" charset="0"/>
              </a:rPr>
              <a:t>,</a:t>
            </a:r>
            <a:r>
              <a:rPr lang="en-US" altLang="zh-CN" sz="1800" dirty="0">
                <a:solidFill>
                  <a:srgbClr val="800000"/>
                </a:solidFill>
                <a:latin typeface="Courier New" panose="02070309020205020404" pitchFamily="49" charset="0"/>
              </a:rPr>
              <a:t>"target"</a:t>
            </a:r>
            <a:r>
              <a:rPr lang="en-US" altLang="zh-CN" sz="1800" b="1" dirty="0">
                <a:solidFill>
                  <a:srgbClr val="8000FF"/>
                </a:solidFill>
                <a:latin typeface="Courier New" panose="02070309020205020404" pitchFamily="49" charset="0"/>
              </a:rPr>
              <a:t>:</a:t>
            </a:r>
            <a:r>
              <a:rPr lang="en-US" altLang="zh-CN" sz="1800" dirty="0">
                <a:solidFill>
                  <a:srgbClr val="FF8000"/>
                </a:solidFill>
                <a:latin typeface="Courier New" panose="02070309020205020404" pitchFamily="49" charset="0"/>
              </a:rPr>
              <a:t>0</a:t>
            </a:r>
            <a:r>
              <a:rPr lang="en-US" altLang="zh-CN" sz="1800" b="1" dirty="0">
                <a:solidFill>
                  <a:srgbClr val="8000FF"/>
                </a:solidFill>
                <a:latin typeface="Courier New" panose="02070309020205020404" pitchFamily="49" charset="0"/>
              </a:rPr>
              <a:t>,</a:t>
            </a:r>
            <a:r>
              <a:rPr lang="en-US" altLang="zh-CN" sz="1800" dirty="0">
                <a:solidFill>
                  <a:srgbClr val="800000"/>
                </a:solidFill>
                <a:latin typeface="Courier New" panose="02070309020205020404" pitchFamily="49" charset="0"/>
              </a:rPr>
              <a:t>"value"</a:t>
            </a:r>
            <a:r>
              <a:rPr lang="en-US" altLang="zh-CN" sz="1800" b="1" dirty="0">
                <a:solidFill>
                  <a:srgbClr val="8000FF"/>
                </a:solidFill>
                <a:latin typeface="Courier New" panose="02070309020205020404" pitchFamily="49" charset="0"/>
              </a:rPr>
              <a:t>:</a:t>
            </a:r>
            <a:r>
              <a:rPr lang="en-US" altLang="zh-CN" sz="1800" dirty="0">
                <a:solidFill>
                  <a:srgbClr val="FF8000"/>
                </a:solidFill>
                <a:latin typeface="Courier New" panose="02070309020205020404" pitchFamily="49" charset="0"/>
              </a:rPr>
              <a:t>1</a:t>
            </a:r>
            <a:r>
              <a:rPr lang="en-US" altLang="zh-CN" sz="1800" b="1" dirty="0">
                <a:solidFill>
                  <a:srgbClr val="8000FF"/>
                </a:solidFill>
                <a:latin typeface="Courier New" panose="02070309020205020404" pitchFamily="49" charset="0"/>
              </a:rPr>
              <a:t>}</a:t>
            </a:r>
          </a:p>
          <a:p>
            <a:r>
              <a:rPr lang="en-US" altLang="zh-CN" dirty="0"/>
              <a:t>Visual encodings</a:t>
            </a:r>
          </a:p>
          <a:p>
            <a:pPr lvl="1"/>
            <a:r>
              <a:rPr lang="en-US" altLang="zh-CN" dirty="0"/>
              <a:t>Node</a:t>
            </a:r>
          </a:p>
          <a:p>
            <a:pPr lvl="2"/>
            <a:r>
              <a:rPr lang="en-US" altLang="zh-CN" dirty="0"/>
              <a:t>Text: </a:t>
            </a:r>
            <a:r>
              <a:rPr lang="en-US" altLang="zh-CN" dirty="0">
                <a:solidFill>
                  <a:srgbClr val="800000"/>
                </a:solidFill>
                <a:latin typeface="Courier New" panose="02070309020205020404" pitchFamily="49" charset="0"/>
              </a:rPr>
              <a:t>"name"</a:t>
            </a:r>
          </a:p>
          <a:p>
            <a:pPr lvl="2"/>
            <a:r>
              <a:rPr lang="en-US" altLang="zh-CN" dirty="0"/>
              <a:t>Color: </a:t>
            </a:r>
            <a:r>
              <a:rPr lang="en-US" altLang="zh-CN" dirty="0">
                <a:solidFill>
                  <a:srgbClr val="800000"/>
                </a:solidFill>
                <a:latin typeface="Courier New" panose="02070309020205020404" pitchFamily="49" charset="0"/>
              </a:rPr>
              <a:t>"group" </a:t>
            </a:r>
            <a:r>
              <a:rPr lang="en-US" altLang="zh-CN" dirty="0"/>
              <a:t>(cat20)</a:t>
            </a:r>
          </a:p>
          <a:p>
            <a:pPr lvl="2"/>
            <a:r>
              <a:rPr lang="en-US" altLang="zh-CN" dirty="0"/>
              <a:t>Font-size: sum of </a:t>
            </a:r>
            <a:r>
              <a:rPr lang="en-US" altLang="zh-CN" dirty="0">
                <a:solidFill>
                  <a:srgbClr val="800000"/>
                </a:solidFill>
                <a:latin typeface="Courier New" panose="02070309020205020404" pitchFamily="49" charset="0"/>
              </a:rPr>
              <a:t>"value" </a:t>
            </a:r>
            <a:r>
              <a:rPr lang="en-US" altLang="zh-CN" dirty="0"/>
              <a:t>of related links</a:t>
            </a:r>
          </a:p>
          <a:p>
            <a:pPr lvl="1"/>
            <a:r>
              <a:rPr lang="en-US" altLang="zh-CN" dirty="0"/>
              <a:t>Link</a:t>
            </a:r>
          </a:p>
          <a:p>
            <a:pPr lvl="2"/>
            <a:r>
              <a:rPr lang="en-US" altLang="zh-CN" dirty="0"/>
              <a:t>Length: constant</a:t>
            </a:r>
          </a:p>
          <a:p>
            <a:pPr lvl="2"/>
            <a:r>
              <a:rPr lang="en-US" altLang="zh-CN" dirty="0"/>
              <a:t>Width: </a:t>
            </a:r>
            <a:r>
              <a:rPr lang="en-US" altLang="zh-CN" dirty="0">
                <a:solidFill>
                  <a:srgbClr val="800000"/>
                </a:solidFill>
                <a:latin typeface="Courier New" panose="02070309020205020404" pitchFamily="49" charset="0"/>
              </a:rPr>
              <a:t>"value" </a:t>
            </a:r>
            <a:r>
              <a:rPr lang="en-US" altLang="zh-CN" dirty="0"/>
              <a:t>(custom non-linear mapping)</a:t>
            </a:r>
            <a:endParaRPr lang="en-US" altLang="zh-CN" dirty="0">
              <a:effectLst/>
            </a:endParaRPr>
          </a:p>
          <a:p>
            <a:pPr lvl="3"/>
            <a:endParaRPr lang="en-US" altLang="zh-CN" dirty="0">
              <a:effectLst/>
            </a:endParaRPr>
          </a:p>
          <a:p>
            <a:pPr lvl="2"/>
            <a:endParaRPr lang="zh-CN" altLang="en-US" dirty="0"/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D4C49A6B-F843-4BB8-8E78-2AAFBDC5F67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6473" y="1745551"/>
            <a:ext cx="4988257" cy="45114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6538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>
            <a:extLst>
              <a:ext uri="{FF2B5EF4-FFF2-40B4-BE49-F238E27FC236}">
                <a16:creationId xmlns:a16="http://schemas.microsoft.com/office/drawing/2014/main" id="{2A9923DC-96ED-4BCF-B654-7E35D2989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Top-down layering model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75234B08-43B0-4AD8-AB64-55C15009B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Scenegraph</a:t>
            </a:r>
          </a:p>
          <a:p>
            <a:pPr lvl="1"/>
            <a:r>
              <a:rPr lang="en-US" altLang="zh-CN" dirty="0"/>
              <a:t>Add data and choose a charting template</a:t>
            </a:r>
          </a:p>
          <a:p>
            <a:pPr lvl="1"/>
            <a:r>
              <a:rPr lang="en-US" altLang="zh-CN" dirty="0"/>
              <a:t>Modify data attributes to show and way to encode</a:t>
            </a:r>
          </a:p>
          <a:p>
            <a:r>
              <a:rPr lang="en-US" altLang="zh-CN" dirty="0"/>
              <a:t>Example</a:t>
            </a:r>
          </a:p>
          <a:p>
            <a:pPr lvl="1"/>
            <a:r>
              <a:rPr lang="en-US" altLang="zh-CN" dirty="0"/>
              <a:t>Create a node-link graph from scratch</a:t>
            </a:r>
          </a:p>
          <a:p>
            <a:pPr lvl="1"/>
            <a:r>
              <a:rPr lang="en-US" altLang="zh-CN" dirty="0"/>
              <a:t>Replace point with text</a:t>
            </a:r>
          </a:p>
          <a:p>
            <a:pPr lvl="1"/>
            <a:r>
              <a:rPr lang="en-US" altLang="zh-CN" dirty="0"/>
              <a:t>Modify visual encodings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1E3A803-F9C9-49B4-B142-C2C36E824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875" y="4071340"/>
            <a:ext cx="2082628" cy="188538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1FEF448-606C-4CB5-A28A-1A709EA3BA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4830" y="977865"/>
            <a:ext cx="2618970" cy="259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589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46E4651-39F7-4CD6-B1E1-29A25D88D6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58" r="-2" b="-2"/>
          <a:stretch/>
        </p:blipFill>
        <p:spPr>
          <a:xfrm>
            <a:off x="6897587" y="2604053"/>
            <a:ext cx="4456211" cy="3054625"/>
          </a:xfrm>
          <a:prstGeom prst="rect">
            <a:avLst/>
          </a:prstGeom>
        </p:spPr>
      </p:pic>
      <p:sp>
        <p:nvSpPr>
          <p:cNvPr id="7" name="标题 6">
            <a:extLst>
              <a:ext uri="{FF2B5EF4-FFF2-40B4-BE49-F238E27FC236}">
                <a16:creationId xmlns:a16="http://schemas.microsoft.com/office/drawing/2014/main" id="{2A9923DC-96ED-4BCF-B654-7E35D2989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dirty="0"/>
              <a:t>Top-down layering model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75234B08-43B0-4AD8-AB64-55C15009B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13227" cy="4351338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/>
              <a:t>Workflow</a:t>
            </a:r>
          </a:p>
          <a:p>
            <a:pPr lvl="1"/>
            <a:r>
              <a:rPr lang="en-US" altLang="zh-CN" sz="2800" dirty="0"/>
              <a:t>Drag-n-drop binding of data transformation and visual mapping</a:t>
            </a:r>
          </a:p>
          <a:p>
            <a:r>
              <a:rPr lang="en-US" altLang="zh-CN" dirty="0"/>
              <a:t>Example</a:t>
            </a:r>
          </a:p>
          <a:p>
            <a:pPr lvl="1"/>
            <a:r>
              <a:rPr lang="en-US" altLang="zh-CN" sz="2800" dirty="0"/>
              <a:t>Add an custom non-linear mapping of link width</a:t>
            </a:r>
          </a:p>
          <a:p>
            <a:pPr lvl="1"/>
            <a:r>
              <a:rPr lang="en-US" altLang="zh-CN" sz="2800" dirty="0"/>
              <a:t>Analogy to D3</a:t>
            </a:r>
          </a:p>
          <a:p>
            <a:pPr marL="914400" lvl="2" indent="0">
              <a:buNone/>
            </a:pP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en-US" altLang="zh-CN" sz="1900" dirty="0">
                <a:solidFill>
                  <a:srgbClr val="000000"/>
                </a:solidFill>
                <a:latin typeface="Courier New" panose="02070309020205020404" pitchFamily="49" charset="0"/>
              </a:rPr>
              <a:t>data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1900" b="1" dirty="0">
                <a:solidFill>
                  <a:srgbClr val="804000"/>
                </a:solidFill>
                <a:latin typeface="Courier New" panose="02070309020205020404" pitchFamily="49" charset="0"/>
              </a:rPr>
              <a:t>link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).</a:t>
            </a:r>
            <a:r>
              <a:rPr lang="en-US" altLang="zh-CN" sz="1900" dirty="0">
                <a:solidFill>
                  <a:srgbClr val="000000"/>
                </a:solidFill>
                <a:latin typeface="Courier New" panose="02070309020205020404" pitchFamily="49" charset="0"/>
              </a:rPr>
              <a:t>enter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()</a:t>
            </a:r>
          </a:p>
          <a:p>
            <a:pPr marL="914400" lvl="2" indent="0">
              <a:buNone/>
            </a:pP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en-US" altLang="zh-CN" sz="1900" dirty="0">
                <a:solidFill>
                  <a:srgbClr val="000000"/>
                </a:solidFill>
                <a:latin typeface="Courier New" panose="02070309020205020404" pitchFamily="49" charset="0"/>
              </a:rPr>
              <a:t>append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1900" dirty="0">
                <a:solidFill>
                  <a:srgbClr val="000000"/>
                </a:solidFill>
                <a:latin typeface="Courier New" panose="02070309020205020404" pitchFamily="49" charset="0"/>
              </a:rPr>
              <a:t>d3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en-US" altLang="zh-CN" sz="1900" dirty="0">
                <a:solidFill>
                  <a:srgbClr val="000000"/>
                </a:solidFill>
                <a:latin typeface="Courier New" panose="02070309020205020404" pitchFamily="49" charset="0"/>
              </a:rPr>
              <a:t>svg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en-US" altLang="zh-CN" sz="1900" dirty="0">
                <a:solidFill>
                  <a:srgbClr val="000000"/>
                </a:solidFill>
                <a:latin typeface="Courier New" panose="02070309020205020404" pitchFamily="49" charset="0"/>
              </a:rPr>
              <a:t>line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endParaRPr lang="en-US" altLang="zh-CN" sz="19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914400" lvl="2" indent="0">
              <a:buNone/>
            </a:pP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en-US" altLang="zh-CN" sz="19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attr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1900" dirty="0">
                <a:solidFill>
                  <a:srgbClr val="808080"/>
                </a:solidFill>
                <a:latin typeface="Courier New" panose="02070309020205020404" pitchFamily="49" charset="0"/>
              </a:rPr>
              <a:t>'x1'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r>
              <a:rPr lang="en-US" altLang="zh-CN" sz="1900" dirty="0">
                <a:solidFill>
                  <a:srgbClr val="000000"/>
                </a:solidFill>
                <a:latin typeface="Courier New" panose="02070309020205020404" pitchFamily="49" charset="0"/>
              </a:rPr>
              <a:t>d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=&gt;</a:t>
            </a:r>
            <a:r>
              <a:rPr lang="en-US" altLang="zh-CN" sz="1900" dirty="0" err="1">
                <a:solidFill>
                  <a:srgbClr val="000000"/>
                </a:solidFill>
                <a:latin typeface="Courier New" panose="02070309020205020404" pitchFamily="49" charset="0"/>
              </a:rPr>
              <a:t>d</a:t>
            </a:r>
            <a:r>
              <a:rPr lang="en-US" altLang="zh-CN" sz="19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en-US" altLang="zh-CN" sz="19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source_x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).</a:t>
            </a:r>
            <a:r>
              <a:rPr lang="en-US" altLang="zh-CN" sz="19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attr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(...)</a:t>
            </a:r>
            <a:endParaRPr lang="en-US" altLang="zh-CN" sz="19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914400" lvl="2" indent="0">
              <a:buNone/>
            </a:pP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en-US" altLang="zh-CN" sz="19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attr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1900" dirty="0">
                <a:solidFill>
                  <a:srgbClr val="80808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1900" dirty="0" err="1">
                <a:solidFill>
                  <a:srgbClr val="808080"/>
                </a:solidFill>
                <a:latin typeface="Courier New" panose="02070309020205020404" pitchFamily="49" charset="0"/>
              </a:rPr>
              <a:t>width'</a:t>
            </a:r>
            <a:r>
              <a:rPr lang="en-US" altLang="zh-CN" sz="19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r>
              <a:rPr lang="en-US" altLang="zh-CN" sz="1900" b="1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1900" dirty="0">
                <a:solidFill>
                  <a:srgbClr val="000000"/>
                </a:solidFill>
                <a:latin typeface="Courier New" panose="02070309020205020404" pitchFamily="49" charset="0"/>
              </a:rPr>
              <a:t>d</a:t>
            </a: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){</a:t>
            </a:r>
            <a:endParaRPr lang="en-US" altLang="zh-CN" sz="19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1371600" lvl="3" indent="0">
              <a:buNone/>
            </a:pPr>
            <a:r>
              <a:rPr lang="en-US" altLang="zh-CN" sz="1700" b="1" dirty="0">
                <a:solidFill>
                  <a:srgbClr val="0000F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zh-CN" sz="1700" dirty="0">
                <a:solidFill>
                  <a:srgbClr val="000000"/>
                </a:solidFill>
                <a:latin typeface="Courier New" panose="02070309020205020404" pitchFamily="49" charset="0"/>
              </a:rPr>
              <a:t> d3</a:t>
            </a:r>
            <a:r>
              <a:rPr lang="en-US" altLang="zh-CN" sz="1700" b="1" dirty="0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en-US" altLang="zh-CN" sz="1700" dirty="0">
                <a:solidFill>
                  <a:srgbClr val="000000"/>
                </a:solidFill>
                <a:latin typeface="Courier New" panose="02070309020205020404" pitchFamily="49" charset="0"/>
              </a:rPr>
              <a:t>scale</a:t>
            </a:r>
            <a:r>
              <a:rPr lang="en-US" altLang="zh-CN" sz="1700" b="1" dirty="0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en-US" altLang="zh-CN" sz="1700" dirty="0">
                <a:solidFill>
                  <a:srgbClr val="000000"/>
                </a:solidFill>
                <a:latin typeface="Courier New" panose="02070309020205020404" pitchFamily="49" charset="0"/>
              </a:rPr>
              <a:t>XXX</a:t>
            </a:r>
            <a:r>
              <a:rPr lang="en-US" altLang="zh-CN" sz="17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1700" dirty="0" err="1">
                <a:solidFill>
                  <a:srgbClr val="000000"/>
                </a:solidFill>
                <a:latin typeface="Courier New" panose="02070309020205020404" pitchFamily="49" charset="0"/>
              </a:rPr>
              <a:t>d</a:t>
            </a:r>
            <a:r>
              <a:rPr lang="en-US" altLang="zh-CN" sz="17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en-US" altLang="zh-CN" sz="1700" dirty="0" err="1">
                <a:solidFill>
                  <a:srgbClr val="000000"/>
                </a:solidFill>
                <a:latin typeface="Courier New" panose="02070309020205020404" pitchFamily="49" charset="0"/>
              </a:rPr>
              <a:t>value</a:t>
            </a:r>
            <a:r>
              <a:rPr lang="en-US" altLang="zh-CN" sz="1700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endParaRPr lang="en-US" altLang="zh-CN" sz="17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914400" lvl="2" indent="0">
              <a:buNone/>
            </a:pPr>
            <a:r>
              <a:rPr lang="en-US" altLang="zh-CN" sz="1900" b="1" dirty="0">
                <a:solidFill>
                  <a:srgbClr val="000080"/>
                </a:solidFill>
                <a:latin typeface="Courier New" panose="02070309020205020404" pitchFamily="49" charset="0"/>
              </a:rPr>
              <a:t>})</a:t>
            </a:r>
            <a:endParaRPr lang="en-US" altLang="zh-CN" sz="1900" dirty="0"/>
          </a:p>
          <a:p>
            <a:pPr lvl="2"/>
            <a:endParaRPr lang="en-US" altLang="zh-CN" sz="2400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858B22A-EB65-4A7D-A3E9-327C4DF2CF97}"/>
              </a:ext>
            </a:extLst>
          </p:cNvPr>
          <p:cNvSpPr/>
          <p:nvPr/>
        </p:nvSpPr>
        <p:spPr>
          <a:xfrm>
            <a:off x="2941983" y="4753113"/>
            <a:ext cx="1510747" cy="212035"/>
          </a:xfrm>
          <a:prstGeom prst="rect">
            <a:avLst/>
          </a:prstGeom>
          <a:solidFill>
            <a:srgbClr val="FF0000">
              <a:alpha val="20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DF097CC-85EC-4E65-8986-88A41B04CF1C}"/>
              </a:ext>
            </a:extLst>
          </p:cNvPr>
          <p:cNvSpPr/>
          <p:nvPr/>
        </p:nvSpPr>
        <p:spPr>
          <a:xfrm>
            <a:off x="2643809" y="4473609"/>
            <a:ext cx="594139" cy="212035"/>
          </a:xfrm>
          <a:prstGeom prst="rect">
            <a:avLst/>
          </a:prstGeom>
          <a:solidFill>
            <a:srgbClr val="FF0000">
              <a:alpha val="20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AFB440A-5E6D-4A86-92B4-12BC01F977A7}"/>
              </a:ext>
            </a:extLst>
          </p:cNvPr>
          <p:cNvSpPr/>
          <p:nvPr/>
        </p:nvSpPr>
        <p:spPr>
          <a:xfrm>
            <a:off x="1833217" y="5032617"/>
            <a:ext cx="3396973" cy="237331"/>
          </a:xfrm>
          <a:prstGeom prst="rect">
            <a:avLst/>
          </a:prstGeom>
          <a:solidFill>
            <a:srgbClr val="FF0000">
              <a:alpha val="20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B488C05-F1D5-4574-80AF-95DE1FE3F8D6}"/>
              </a:ext>
            </a:extLst>
          </p:cNvPr>
          <p:cNvSpPr/>
          <p:nvPr/>
        </p:nvSpPr>
        <p:spPr>
          <a:xfrm>
            <a:off x="3112520" y="5574749"/>
            <a:ext cx="2612419" cy="254208"/>
          </a:xfrm>
          <a:prstGeom prst="rect">
            <a:avLst/>
          </a:prstGeom>
          <a:solidFill>
            <a:srgbClr val="FF0000">
              <a:alpha val="20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2586A6D-B1C1-42F3-8F96-3584388EEF54}"/>
              </a:ext>
            </a:extLst>
          </p:cNvPr>
          <p:cNvSpPr/>
          <p:nvPr/>
        </p:nvSpPr>
        <p:spPr>
          <a:xfrm>
            <a:off x="6897587" y="3266661"/>
            <a:ext cx="475039" cy="212035"/>
          </a:xfrm>
          <a:prstGeom prst="rect">
            <a:avLst/>
          </a:prstGeom>
          <a:solidFill>
            <a:srgbClr val="FF0000">
              <a:alpha val="20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C1DF084-382A-443A-8626-3D5D0F260F2F}"/>
              </a:ext>
            </a:extLst>
          </p:cNvPr>
          <p:cNvSpPr/>
          <p:nvPr/>
        </p:nvSpPr>
        <p:spPr>
          <a:xfrm>
            <a:off x="10111409" y="2794000"/>
            <a:ext cx="410817" cy="212035"/>
          </a:xfrm>
          <a:prstGeom prst="rect">
            <a:avLst/>
          </a:prstGeom>
          <a:solidFill>
            <a:srgbClr val="FF0000">
              <a:alpha val="20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383CB64-773F-4460-8301-52E18C139393}"/>
              </a:ext>
            </a:extLst>
          </p:cNvPr>
          <p:cNvSpPr/>
          <p:nvPr/>
        </p:nvSpPr>
        <p:spPr>
          <a:xfrm>
            <a:off x="9481931" y="3145182"/>
            <a:ext cx="1605721" cy="189947"/>
          </a:xfrm>
          <a:prstGeom prst="rect">
            <a:avLst/>
          </a:prstGeom>
          <a:solidFill>
            <a:srgbClr val="FF0000">
              <a:alpha val="20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6ECCD77-3072-4637-BA8F-EC36C438F284}"/>
              </a:ext>
            </a:extLst>
          </p:cNvPr>
          <p:cNvSpPr/>
          <p:nvPr/>
        </p:nvSpPr>
        <p:spPr>
          <a:xfrm>
            <a:off x="8452679" y="4463170"/>
            <a:ext cx="2836898" cy="1111579"/>
          </a:xfrm>
          <a:prstGeom prst="rect">
            <a:avLst/>
          </a:prstGeom>
          <a:solidFill>
            <a:srgbClr val="FF0000">
              <a:alpha val="20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连接符: 肘形 16">
            <a:extLst>
              <a:ext uri="{FF2B5EF4-FFF2-40B4-BE49-F238E27FC236}">
                <a16:creationId xmlns:a16="http://schemas.microsoft.com/office/drawing/2014/main" id="{26F25BA9-C74E-42B4-B876-2CEC71C28640}"/>
              </a:ext>
            </a:extLst>
          </p:cNvPr>
          <p:cNvCxnSpPr>
            <a:stCxn id="6" idx="3"/>
            <a:endCxn id="11" idx="1"/>
          </p:cNvCxnSpPr>
          <p:nvPr/>
        </p:nvCxnSpPr>
        <p:spPr>
          <a:xfrm flipV="1">
            <a:off x="3237948" y="3372679"/>
            <a:ext cx="3659639" cy="1206948"/>
          </a:xfrm>
          <a:prstGeom prst="bentConnector3">
            <a:avLst>
              <a:gd name="adj1" fmla="val 9611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连接符: 肘形 19">
            <a:extLst>
              <a:ext uri="{FF2B5EF4-FFF2-40B4-BE49-F238E27FC236}">
                <a16:creationId xmlns:a16="http://schemas.microsoft.com/office/drawing/2014/main" id="{97872A83-1EA6-46E8-AF10-DB649519388A}"/>
              </a:ext>
            </a:extLst>
          </p:cNvPr>
          <p:cNvCxnSpPr>
            <a:endCxn id="12" idx="1"/>
          </p:cNvCxnSpPr>
          <p:nvPr/>
        </p:nvCxnSpPr>
        <p:spPr>
          <a:xfrm flipV="1">
            <a:off x="4452730" y="2900018"/>
            <a:ext cx="5658679" cy="1963530"/>
          </a:xfrm>
          <a:prstGeom prst="bentConnector3">
            <a:avLst>
              <a:gd name="adj1" fmla="val 62724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连接符: 肘形 22">
            <a:extLst>
              <a:ext uri="{FF2B5EF4-FFF2-40B4-BE49-F238E27FC236}">
                <a16:creationId xmlns:a16="http://schemas.microsoft.com/office/drawing/2014/main" id="{A8B5FDD7-9418-4BC7-AAAD-41CA93A398CD}"/>
              </a:ext>
            </a:extLst>
          </p:cNvPr>
          <p:cNvCxnSpPr>
            <a:stCxn id="9" idx="3"/>
            <a:endCxn id="13" idx="1"/>
          </p:cNvCxnSpPr>
          <p:nvPr/>
        </p:nvCxnSpPr>
        <p:spPr>
          <a:xfrm flipV="1">
            <a:off x="5230190" y="3240156"/>
            <a:ext cx="4251741" cy="1911127"/>
          </a:xfrm>
          <a:prstGeom prst="bentConnector3">
            <a:avLst>
              <a:gd name="adj1" fmla="val 71714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连接符: 肘形 26">
            <a:extLst>
              <a:ext uri="{FF2B5EF4-FFF2-40B4-BE49-F238E27FC236}">
                <a16:creationId xmlns:a16="http://schemas.microsoft.com/office/drawing/2014/main" id="{654A1A0A-BF89-4297-ACC9-6EA3CF53689F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5724939" y="5574749"/>
            <a:ext cx="2999409" cy="127104"/>
          </a:xfrm>
          <a:prstGeom prst="bentConnector3">
            <a:avLst>
              <a:gd name="adj1" fmla="val 100074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26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>
            <a:extLst>
              <a:ext uri="{FF2B5EF4-FFF2-40B4-BE49-F238E27FC236}">
                <a16:creationId xmlns:a16="http://schemas.microsoft.com/office/drawing/2014/main" id="{2A9923DC-96ED-4BCF-B654-7E35D2989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Top-down layering model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75234B08-43B0-4AD8-AB64-55C15009B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Module</a:t>
            </a:r>
          </a:p>
          <a:p>
            <a:pPr lvl="1"/>
            <a:r>
              <a:rPr lang="en-US" altLang="zh-CN" dirty="0"/>
              <a:t>Coding for full customization</a:t>
            </a:r>
          </a:p>
          <a:p>
            <a:r>
              <a:rPr lang="en-US" altLang="zh-CN" dirty="0"/>
              <a:t>Example</a:t>
            </a:r>
          </a:p>
          <a:p>
            <a:pPr lvl="1"/>
            <a:r>
              <a:rPr lang="en-US" altLang="zh-CN" dirty="0"/>
              <a:t>Writing a custom layout module</a:t>
            </a:r>
          </a:p>
        </p:txBody>
      </p:sp>
    </p:spTree>
    <p:extLst>
      <p:ext uri="{BB962C8B-B14F-4D97-AF65-F5344CB8AC3E}">
        <p14:creationId xmlns:p14="http://schemas.microsoft.com/office/powerpoint/2010/main" val="2590041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>
            <a:extLst>
              <a:ext uri="{FF2B5EF4-FFF2-40B4-BE49-F238E27FC236}">
                <a16:creationId xmlns:a16="http://schemas.microsoft.com/office/drawing/2014/main" id="{2A9923DC-96ED-4BCF-B654-7E35D2989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Top-down layering model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75234B08-43B0-4AD8-AB64-55C15009B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Inter-layer operation</a:t>
            </a:r>
          </a:p>
          <a:p>
            <a:pPr lvl="1"/>
            <a:r>
              <a:rPr lang="en-US" altLang="zh-CN" dirty="0"/>
              <a:t>Get back to higher-level</a:t>
            </a:r>
          </a:p>
          <a:p>
            <a:r>
              <a:rPr lang="en-US" altLang="zh-CN" dirty="0"/>
              <a:t>Example</a:t>
            </a:r>
          </a:p>
          <a:p>
            <a:pPr lvl="1"/>
            <a:r>
              <a:rPr lang="en-US" altLang="zh-CN" dirty="0"/>
              <a:t>Calculate the sum of values of all related links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71FD69A-1A3C-4202-AB95-A83AE494D8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283" y="3551956"/>
            <a:ext cx="8400301" cy="288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428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463</Words>
  <Application>Microsoft Office PowerPoint</Application>
  <PresentationFormat>宽屏</PresentationFormat>
  <Paragraphs>84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等线</vt:lpstr>
      <vt:lpstr>等线 Light</vt:lpstr>
      <vt:lpstr>Arial</vt:lpstr>
      <vt:lpstr>Consolas</vt:lpstr>
      <vt:lpstr>Courier New</vt:lpstr>
      <vt:lpstr>Wingdings</vt:lpstr>
      <vt:lpstr>Office 主题​​</vt:lpstr>
      <vt:lpstr>VisComposer</vt:lpstr>
      <vt:lpstr>WHAT has been done</vt:lpstr>
      <vt:lpstr>Potential refinements of paper</vt:lpstr>
      <vt:lpstr>Top-down layering model</vt:lpstr>
      <vt:lpstr>Top-down layering model</vt:lpstr>
      <vt:lpstr>Top-down layering model</vt:lpstr>
      <vt:lpstr>Top-down layering model</vt:lpstr>
      <vt:lpstr>Top-down layering model</vt:lpstr>
      <vt:lpstr>Top-down layering model</vt:lpstr>
      <vt:lpstr>Enhance Programmability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VisComposer</dc:title>
  <dc:creator>Hong-hui Mei</dc:creator>
  <cp:lastModifiedBy>Hong-hui Mei</cp:lastModifiedBy>
  <cp:revision>79</cp:revision>
  <dcterms:created xsi:type="dcterms:W3CDTF">2017-07-01T02:08:08Z</dcterms:created>
  <dcterms:modified xsi:type="dcterms:W3CDTF">2017-07-02T01:21:57Z</dcterms:modified>
</cp:coreProperties>
</file>